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rgbClr val="242424"/>
            </a:gs>
            <a:gs pos="100000">
              <a:srgbClr val="2D2D2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6"/>
          <p:cNvSpPr/>
          <p:nvPr/>
        </p:nvSpPr>
        <p:spPr>
          <a:xfrm>
            <a:off x="0" y="4752127"/>
            <a:ext cx="9144000" cy="21129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60"/>
              <a:gd name="f7" fmla="val 1331"/>
              <a:gd name="f8" fmla="val 1066"/>
              <a:gd name="f9" fmla="val 3220"/>
              <a:gd name="f10" fmla="val 1206"/>
              <a:gd name="f11" fmla="val 2250"/>
              <a:gd name="f12" fmla="val 1146"/>
              <a:gd name="f13" fmla="+- 0 0 -90"/>
              <a:gd name="f14" fmla="*/ f3 1 5760"/>
              <a:gd name="f15" fmla="*/ f4 1 1331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5760"/>
              <a:gd name="f24" fmla="*/ f20 1 1331"/>
              <a:gd name="f25" fmla="+- f22 0 f1"/>
              <a:gd name="f26" fmla="*/ 0 1 f23"/>
              <a:gd name="f27" fmla="*/ 1066 1 f24"/>
              <a:gd name="f28" fmla="*/ 1331 1 f24"/>
              <a:gd name="f29" fmla="*/ 5760 1 f23"/>
              <a:gd name="f30" fmla="*/ 0 1 f24"/>
              <a:gd name="f31" fmla="*/ f26 f14 1"/>
              <a:gd name="f32" fmla="*/ f29 f14 1"/>
              <a:gd name="f33" fmla="*/ f28 f15 1"/>
              <a:gd name="f34" fmla="*/ f30 f15 1"/>
              <a:gd name="f35" fmla="*/ f2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1" y="f35"/>
              </a:cxn>
              <a:cxn ang="f25">
                <a:pos x="f31" y="f33"/>
              </a:cxn>
              <a:cxn ang="f25">
                <a:pos x="f32" y="f33"/>
              </a:cxn>
              <a:cxn ang="f25">
                <a:pos x="f32" y="f34"/>
              </a:cxn>
              <a:cxn ang="f25">
                <a:pos x="f31" y="f35"/>
              </a:cxn>
            </a:cxnLst>
            <a:rect l="f31" t="f34" r="f32" b="f33"/>
            <a:pathLst>
              <a:path w="5760" h="1331">
                <a:moveTo>
                  <a:pt x="f5" y="f8"/>
                </a:moveTo>
                <a:lnTo>
                  <a:pt x="f5" y="f7"/>
                </a:lnTo>
                <a:lnTo>
                  <a:pt x="f6" y="f7"/>
                </a:lnTo>
                <a:lnTo>
                  <a:pt x="f6" y="f5"/>
                </a:lnTo>
                <a:cubicBezTo>
                  <a:pt x="f9" y="f10"/>
                  <a:pt x="f11" y="f12"/>
                  <a:pt x="f5" y="f8"/>
                </a:cubicBezTo>
                <a:close/>
              </a:path>
            </a:pathLst>
          </a:custGeom>
          <a:solidFill>
            <a:srgbClr val="7C7C7C">
              <a:alpha val="45000"/>
            </a:srgbClr>
          </a:solidFill>
          <a:ln>
            <a:noFill/>
            <a:prstDash val="solid"/>
          </a:ln>
          <a:effectLst>
            <a:outerShdw dist="44448" dir="162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Полилиния 7"/>
          <p:cNvSpPr/>
          <p:nvPr/>
        </p:nvSpPr>
        <p:spPr>
          <a:xfrm>
            <a:off x="6105521" y="0"/>
            <a:ext cx="3038478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14"/>
              <a:gd name="f7" fmla="val 4329"/>
              <a:gd name="f8" fmla="val 9"/>
              <a:gd name="f9" fmla="val 204"/>
              <a:gd name="f10" fmla="val 4327"/>
              <a:gd name="f11" fmla="val 1288"/>
              <a:gd name="f12" fmla="val 3574"/>
              <a:gd name="f13" fmla="val 1608"/>
              <a:gd name="f14" fmla="val 1590"/>
              <a:gd name="f15" fmla="+- 0 0 -90"/>
              <a:gd name="f16" fmla="*/ f3 1 1914"/>
              <a:gd name="f17" fmla="*/ f4 1 432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914"/>
              <a:gd name="f26" fmla="*/ f22 1 4329"/>
              <a:gd name="f27" fmla="*/ 1914 f23 1"/>
              <a:gd name="f28" fmla="*/ 9 f22 1"/>
              <a:gd name="f29" fmla="*/ 4329 f22 1"/>
              <a:gd name="f30" fmla="*/ 204 f23 1"/>
              <a:gd name="f31" fmla="*/ 4327 f22 1"/>
              <a:gd name="f32" fmla="*/ 0 f23 1"/>
              <a:gd name="f33" fmla="*/ 0 f22 1"/>
              <a:gd name="f34" fmla="+- f24 0 f1"/>
              <a:gd name="f35" fmla="*/ f27 1 1914"/>
              <a:gd name="f36" fmla="*/ f28 1 4329"/>
              <a:gd name="f37" fmla="*/ f29 1 4329"/>
              <a:gd name="f38" fmla="*/ f30 1 1914"/>
              <a:gd name="f39" fmla="*/ f31 1 4329"/>
              <a:gd name="f40" fmla="*/ f32 1 1914"/>
              <a:gd name="f41" fmla="*/ f33 1 4329"/>
              <a:gd name="f42" fmla="*/ f18 1 f25"/>
              <a:gd name="f43" fmla="*/ f19 1 f25"/>
              <a:gd name="f44" fmla="*/ f18 1 f26"/>
              <a:gd name="f45" fmla="*/ f20 1 f26"/>
              <a:gd name="f46" fmla="*/ f35 1 f25"/>
              <a:gd name="f47" fmla="*/ f36 1 f26"/>
              <a:gd name="f48" fmla="*/ f37 1 f26"/>
              <a:gd name="f49" fmla="*/ f38 1 f25"/>
              <a:gd name="f50" fmla="*/ f39 1 f26"/>
              <a:gd name="f51" fmla="*/ f40 1 f25"/>
              <a:gd name="f52" fmla="*/ f41 1 f26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7 1"/>
              <a:gd name="f60" fmla="*/ f49 f16 1"/>
              <a:gd name="f61" fmla="*/ f50 f17 1"/>
              <a:gd name="f62" fmla="*/ f51 f16 1"/>
              <a:gd name="f63" fmla="*/ f5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7" y="f59"/>
              </a:cxn>
              <a:cxn ang="f34">
                <a:pos x="f60" y="f61"/>
              </a:cxn>
              <a:cxn ang="f34">
                <a:pos x="f62" y="f63"/>
              </a:cxn>
              <a:cxn ang="f34">
                <a:pos x="f57" y="f58"/>
              </a:cxn>
            </a:cxnLst>
            <a:rect l="f53" t="f56" r="f54" b="f55"/>
            <a:pathLst>
              <a:path w="1914" h="4329">
                <a:moveTo>
                  <a:pt x="f6" y="f8"/>
                </a:moveTo>
                <a:lnTo>
                  <a:pt x="f6" y="f7"/>
                </a:lnTo>
                <a:lnTo>
                  <a:pt x="f9" y="f10"/>
                </a:lnTo>
                <a:cubicBezTo>
                  <a:pt x="f11" y="f12"/>
                  <a:pt x="f13" y="f14"/>
                  <a:pt x="f5" y="f5"/>
                </a:cubicBezTo>
                <a:lnTo>
                  <a:pt x="f6" y="f8"/>
                </a:lnTo>
                <a:close/>
              </a:path>
            </a:pathLst>
          </a:custGeom>
          <a:solidFill>
            <a:srgbClr val="595959">
              <a:alpha val="40000"/>
            </a:srgbClr>
          </a:solidFill>
          <a:ln>
            <a:noFill/>
            <a:prstDash val="solid"/>
          </a:ln>
          <a:effectLst>
            <a:outerShdw dist="50804" dir="108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Заголовок 8"/>
          <p:cNvSpPr txBox="1">
            <a:spLocks noGrp="1"/>
          </p:cNvSpPr>
          <p:nvPr>
            <p:ph type="ctrTitle"/>
          </p:nvPr>
        </p:nvSpPr>
        <p:spPr>
          <a:xfrm>
            <a:off x="429063" y="3337560"/>
            <a:ext cx="6480051" cy="2301243"/>
          </a:xfrm>
        </p:spPr>
        <p:txBody>
          <a:bodyPr anchor="t"/>
          <a:lstStyle>
            <a:lvl1pPr algn="r">
              <a:defRPr b="1" cap="all">
                <a:solidFill>
                  <a:srgbClr val="000000"/>
                </a:solidFill>
                <a:effectLst>
                  <a:outerShdw dist="38103" dir="54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Подзаголовок 16"/>
          <p:cNvSpPr txBox="1">
            <a:spLocks noGrp="1"/>
          </p:cNvSpPr>
          <p:nvPr>
            <p:ph type="subTitle" idx="1"/>
          </p:nvPr>
        </p:nvSpPr>
        <p:spPr>
          <a:xfrm>
            <a:off x="433050" y="1544814"/>
            <a:ext cx="6480051" cy="1752603"/>
          </a:xfrm>
        </p:spPr>
        <p:txBody>
          <a:bodyPr tIns="0" rIns="45720" bIns="0" anchor="b"/>
          <a:lstStyle>
            <a:lvl1pPr marL="0" indent="0" algn="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2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2F30F8-D717-4539-A08F-34BB5A91214E}" type="datetime1">
              <a:rPr lang="ru-RU"/>
              <a:pPr lvl="0"/>
              <a:t>07.04.2016</a:t>
            </a:fld>
            <a:endParaRPr lang="ru-RU"/>
          </a:p>
        </p:txBody>
      </p:sp>
      <p:sp>
        <p:nvSpPr>
          <p:cNvPr id="7" name="Нижний колонтитул 1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омер слайда 2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78F1E2-2F76-4D3D-B7FC-80ABA6E23BC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3554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258C24-8101-4E0A-A7BD-A316986CD83E}" type="datetime1">
              <a:rPr lang="ru-RU"/>
              <a:pPr lvl="0"/>
              <a:t>07.04.2016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699432-B7CA-49B0-90A2-C2F3ACE5234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0239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1F7BF9-D052-4945-A95E-85454AD82CA5}" type="datetime1">
              <a:rPr lang="ru-RU"/>
              <a:pPr lvl="0"/>
              <a:t>07.04.2016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351EA9-3382-43AF-9A32-ABB49839AFB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767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A90639-516D-477B-9196-C53E27AF84D7}" type="datetime1">
              <a:rPr lang="ru-RU"/>
              <a:pPr lvl="0"/>
              <a:t>07.04.2016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8C0993-E522-4506-B756-AA7C8CB7D68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0545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>
          <a:gsLst>
            <a:gs pos="0">
              <a:srgbClr val="242424"/>
            </a:gs>
            <a:gs pos="100000">
              <a:srgbClr val="2D2D2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6"/>
          <p:cNvSpPr/>
          <p:nvPr/>
        </p:nvSpPr>
        <p:spPr>
          <a:xfrm>
            <a:off x="0" y="4752127"/>
            <a:ext cx="9144000" cy="21129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60"/>
              <a:gd name="f7" fmla="val 1331"/>
              <a:gd name="f8" fmla="val 1066"/>
              <a:gd name="f9" fmla="val 3220"/>
              <a:gd name="f10" fmla="val 1206"/>
              <a:gd name="f11" fmla="val 2250"/>
              <a:gd name="f12" fmla="val 1146"/>
              <a:gd name="f13" fmla="+- 0 0 -90"/>
              <a:gd name="f14" fmla="*/ f3 1 5760"/>
              <a:gd name="f15" fmla="*/ f4 1 1331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5760"/>
              <a:gd name="f24" fmla="*/ f20 1 1331"/>
              <a:gd name="f25" fmla="+- f22 0 f1"/>
              <a:gd name="f26" fmla="*/ 0 1 f23"/>
              <a:gd name="f27" fmla="*/ 1066 1 f24"/>
              <a:gd name="f28" fmla="*/ 1331 1 f24"/>
              <a:gd name="f29" fmla="*/ 5760 1 f23"/>
              <a:gd name="f30" fmla="*/ 0 1 f24"/>
              <a:gd name="f31" fmla="*/ f26 f14 1"/>
              <a:gd name="f32" fmla="*/ f29 f14 1"/>
              <a:gd name="f33" fmla="*/ f28 f15 1"/>
              <a:gd name="f34" fmla="*/ f30 f15 1"/>
              <a:gd name="f35" fmla="*/ f2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1" y="f35"/>
              </a:cxn>
              <a:cxn ang="f25">
                <a:pos x="f31" y="f33"/>
              </a:cxn>
              <a:cxn ang="f25">
                <a:pos x="f32" y="f33"/>
              </a:cxn>
              <a:cxn ang="f25">
                <a:pos x="f32" y="f34"/>
              </a:cxn>
              <a:cxn ang="f25">
                <a:pos x="f31" y="f35"/>
              </a:cxn>
            </a:cxnLst>
            <a:rect l="f31" t="f34" r="f32" b="f33"/>
            <a:pathLst>
              <a:path w="5760" h="1331">
                <a:moveTo>
                  <a:pt x="f5" y="f8"/>
                </a:moveTo>
                <a:lnTo>
                  <a:pt x="f5" y="f7"/>
                </a:lnTo>
                <a:lnTo>
                  <a:pt x="f6" y="f7"/>
                </a:lnTo>
                <a:lnTo>
                  <a:pt x="f6" y="f5"/>
                </a:lnTo>
                <a:cubicBezTo>
                  <a:pt x="f9" y="f10"/>
                  <a:pt x="f11" y="f12"/>
                  <a:pt x="f5" y="f8"/>
                </a:cubicBezTo>
                <a:close/>
              </a:path>
            </a:pathLst>
          </a:custGeom>
          <a:solidFill>
            <a:srgbClr val="7C7C7C">
              <a:alpha val="45000"/>
            </a:srgbClr>
          </a:solidFill>
          <a:ln>
            <a:noFill/>
            <a:prstDash val="solid"/>
          </a:ln>
          <a:effectLst>
            <a:outerShdw dist="44448" dir="162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Полилиния 8"/>
          <p:cNvSpPr/>
          <p:nvPr/>
        </p:nvSpPr>
        <p:spPr>
          <a:xfrm>
            <a:off x="6105521" y="0"/>
            <a:ext cx="3038478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14"/>
              <a:gd name="f7" fmla="val 4329"/>
              <a:gd name="f8" fmla="val 9"/>
              <a:gd name="f9" fmla="val 204"/>
              <a:gd name="f10" fmla="val 4327"/>
              <a:gd name="f11" fmla="val 1288"/>
              <a:gd name="f12" fmla="val 3574"/>
              <a:gd name="f13" fmla="val 1608"/>
              <a:gd name="f14" fmla="val 1590"/>
              <a:gd name="f15" fmla="+- 0 0 -90"/>
              <a:gd name="f16" fmla="*/ f3 1 1914"/>
              <a:gd name="f17" fmla="*/ f4 1 432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914"/>
              <a:gd name="f26" fmla="*/ f22 1 4329"/>
              <a:gd name="f27" fmla="*/ 1914 f23 1"/>
              <a:gd name="f28" fmla="*/ 9 f22 1"/>
              <a:gd name="f29" fmla="*/ 4329 f22 1"/>
              <a:gd name="f30" fmla="*/ 204 f23 1"/>
              <a:gd name="f31" fmla="*/ 4327 f22 1"/>
              <a:gd name="f32" fmla="*/ 0 f23 1"/>
              <a:gd name="f33" fmla="*/ 0 f22 1"/>
              <a:gd name="f34" fmla="+- f24 0 f1"/>
              <a:gd name="f35" fmla="*/ f27 1 1914"/>
              <a:gd name="f36" fmla="*/ f28 1 4329"/>
              <a:gd name="f37" fmla="*/ f29 1 4329"/>
              <a:gd name="f38" fmla="*/ f30 1 1914"/>
              <a:gd name="f39" fmla="*/ f31 1 4329"/>
              <a:gd name="f40" fmla="*/ f32 1 1914"/>
              <a:gd name="f41" fmla="*/ f33 1 4329"/>
              <a:gd name="f42" fmla="*/ f18 1 f25"/>
              <a:gd name="f43" fmla="*/ f19 1 f25"/>
              <a:gd name="f44" fmla="*/ f18 1 f26"/>
              <a:gd name="f45" fmla="*/ f20 1 f26"/>
              <a:gd name="f46" fmla="*/ f35 1 f25"/>
              <a:gd name="f47" fmla="*/ f36 1 f26"/>
              <a:gd name="f48" fmla="*/ f37 1 f26"/>
              <a:gd name="f49" fmla="*/ f38 1 f25"/>
              <a:gd name="f50" fmla="*/ f39 1 f26"/>
              <a:gd name="f51" fmla="*/ f40 1 f25"/>
              <a:gd name="f52" fmla="*/ f41 1 f26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7 1"/>
              <a:gd name="f60" fmla="*/ f49 f16 1"/>
              <a:gd name="f61" fmla="*/ f50 f17 1"/>
              <a:gd name="f62" fmla="*/ f51 f16 1"/>
              <a:gd name="f63" fmla="*/ f5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7" y="f59"/>
              </a:cxn>
              <a:cxn ang="f34">
                <a:pos x="f60" y="f61"/>
              </a:cxn>
              <a:cxn ang="f34">
                <a:pos x="f62" y="f63"/>
              </a:cxn>
              <a:cxn ang="f34">
                <a:pos x="f57" y="f58"/>
              </a:cxn>
            </a:cxnLst>
            <a:rect l="f53" t="f56" r="f54" b="f55"/>
            <a:pathLst>
              <a:path w="1914" h="4329">
                <a:moveTo>
                  <a:pt x="f6" y="f8"/>
                </a:moveTo>
                <a:lnTo>
                  <a:pt x="f6" y="f7"/>
                </a:lnTo>
                <a:lnTo>
                  <a:pt x="f9" y="f10"/>
                </a:lnTo>
                <a:cubicBezTo>
                  <a:pt x="f11" y="f12"/>
                  <a:pt x="f13" y="f14"/>
                  <a:pt x="f5" y="f5"/>
                </a:cubicBezTo>
                <a:lnTo>
                  <a:pt x="f6" y="f8"/>
                </a:lnTo>
                <a:close/>
              </a:path>
            </a:pathLst>
          </a:custGeom>
          <a:solidFill>
            <a:srgbClr val="595959">
              <a:alpha val="40000"/>
            </a:srgbClr>
          </a:solidFill>
          <a:ln>
            <a:noFill/>
            <a:prstDash val="solid"/>
          </a:ln>
          <a:effectLst>
            <a:outerShdw dist="50804" dir="108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85800" y="3583835"/>
            <a:ext cx="6629400" cy="1826358"/>
          </a:xfrm>
        </p:spPr>
        <p:txBody>
          <a:bodyPr tIns="0" bIns="0" anchor="t"/>
          <a:lstStyle>
            <a:lvl1pPr>
              <a:defRPr sz="4200" b="1">
                <a:solidFill>
                  <a:srgbClr val="000000"/>
                </a:solidFill>
                <a:effectLst>
                  <a:outerShdw dist="38103" dir="54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2"/>
          <p:cNvSpPr txBox="1">
            <a:spLocks noGrp="1"/>
          </p:cNvSpPr>
          <p:nvPr>
            <p:ph type="body" idx="1"/>
          </p:nvPr>
        </p:nvSpPr>
        <p:spPr>
          <a:xfrm>
            <a:off x="685800" y="2485796"/>
            <a:ext cx="6629400" cy="1066684"/>
          </a:xfrm>
        </p:spPr>
        <p:txBody>
          <a:bodyPr lIns="45720" tIns="0" rIns="45720" bIns="0"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A5B873-549F-4D22-B5F4-43F7F662EF44}" type="datetime1">
              <a:rPr lang="ru-RU"/>
              <a:pPr lvl="0"/>
              <a:t>07.04.2016</a:t>
            </a:fld>
            <a:endParaRPr lang="ru-RU"/>
          </a:p>
        </p:txBody>
      </p:sp>
      <p:sp>
        <p:nvSpPr>
          <p:cNvPr id="7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BD2ECD-512B-4C61-B3AC-90E3F2CFC4D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6276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3657600" cy="4525959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spcBef>
                <a:spcPts val="500"/>
              </a:spcBef>
              <a:defRPr sz="22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267203" y="1600200"/>
            <a:ext cx="3657600" cy="4525959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spcBef>
                <a:spcPts val="500"/>
              </a:spcBef>
              <a:defRPr sz="22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28393C-D5A3-4A61-B6D7-701E47C75F52}" type="datetime1">
              <a:rPr lang="ru-RU"/>
              <a:pPr lvl="0"/>
              <a:t>07.04.2016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372FCE-8B26-4DBC-8E10-A4F1DC46B3A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600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5486400"/>
            <a:ext cx="4040184" cy="83820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400" b="1">
                <a:solidFill>
                  <a:srgbClr val="6EA0B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3"/>
          </p:nvPr>
        </p:nvSpPr>
        <p:spPr>
          <a:xfrm>
            <a:off x="4645023" y="5486400"/>
            <a:ext cx="4041776" cy="83820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400" b="1">
                <a:solidFill>
                  <a:srgbClr val="6EA0B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 txBox="1">
            <a:spLocks noGrp="1"/>
          </p:cNvSpPr>
          <p:nvPr>
            <p:ph idx="2"/>
          </p:nvPr>
        </p:nvSpPr>
        <p:spPr>
          <a:xfrm>
            <a:off x="457200" y="1516916"/>
            <a:ext cx="4040184" cy="3941758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45023" y="1516916"/>
            <a:ext cx="4041776" cy="3941758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BCA4EC-A717-430D-B358-FB23208B7B0B}" type="datetime1">
              <a:rPr lang="ru-RU"/>
              <a:pPr lvl="0"/>
              <a:t>07.04.2016</a:t>
            </a:fld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5B9080-A120-42CA-94EB-979621FF515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5243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6125B1-6C4A-42EB-BC6E-79E8A22BDA28}" type="datetime1">
              <a:rPr lang="ru-RU"/>
              <a:pPr lvl="0"/>
              <a:t>07.04.2016</a:t>
            </a:fld>
            <a:endParaRPr lang="ru-RU"/>
          </a:p>
        </p:txBody>
      </p:sp>
      <p:sp>
        <p:nvSpPr>
          <p:cNvPr id="4" name="Номер слайда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0667BF-01C3-42A5-A68E-0346B414AAD1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Нижний колонтитул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0400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22B4B8-DC47-4C56-A3AC-9D923129F046}" type="datetime1">
              <a:rPr lang="ru-RU"/>
              <a:pPr lvl="0"/>
              <a:t>07.04.2016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E6DF0E-8887-4301-A702-82578644EF9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3888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1185528"/>
            <a:ext cx="3200400" cy="730248"/>
          </a:xfrm>
        </p:spPr>
        <p:txBody>
          <a:bodyPr tIns="0" bIns="0" anchor="t"/>
          <a:lstStyle>
            <a:lvl1pPr>
              <a:defRPr sz="1800" b="1">
                <a:solidFill>
                  <a:srgbClr val="6EA0B0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2"/>
          </p:nvPr>
        </p:nvSpPr>
        <p:spPr>
          <a:xfrm>
            <a:off x="457200" y="214426"/>
            <a:ext cx="2743200" cy="914400"/>
          </a:xfrm>
        </p:spPr>
        <p:txBody>
          <a:bodyPr lIns="45720" tIns="0" rIns="45720" bIns="0" anchor="b"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57200" y="1981203"/>
            <a:ext cx="7086600" cy="38100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2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BB2297-57B5-4F42-A8FE-60933E711AB2}" type="datetime1">
              <a:rPr lang="ru-RU"/>
              <a:pPr lvl="0"/>
              <a:t>07.04.2016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>
          <a:xfrm>
            <a:off x="8156448" y="6422059"/>
            <a:ext cx="7619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BAB83E9-3D04-4351-8C27-47CD0E3BE56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1356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556735" y="1705712"/>
            <a:ext cx="3053867" cy="1253806"/>
          </a:xfrm>
        </p:spPr>
        <p:txBody>
          <a:bodyPr anchor="b"/>
          <a:lstStyle>
            <a:lvl1pPr>
              <a:defRPr sz="2200" b="1">
                <a:solidFill>
                  <a:srgbClr val="6EA0B0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065623" y="1019903"/>
            <a:ext cx="4114800" cy="4114800"/>
          </a:xfrm>
          <a:solidFill>
            <a:srgbClr val="292929"/>
          </a:solidFill>
          <a:ln w="50804">
            <a:solidFill>
              <a:srgbClr val="3B3B3B"/>
            </a:solidFill>
            <a:prstDash val="solid"/>
            <a:miter/>
          </a:ln>
          <a:effectLst>
            <a:outerShdw dist="345003" dir="5400000" algn="tl">
              <a:srgbClr val="000000">
                <a:alpha val="25000"/>
              </a:srgbClr>
            </a:outerShdw>
          </a:effectLst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5556735" y="2998765"/>
            <a:ext cx="3053867" cy="2663482"/>
          </a:xfrm>
        </p:spPr>
        <p:txBody>
          <a:bodyPr lIns="45720" rIns="45720"/>
          <a:lstStyle>
            <a:lvl1pPr marL="0" indent="0">
              <a:spcBef>
                <a:spcPts val="300"/>
              </a:spcBef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6D6136-3D95-487A-B0D2-48F409775EB6}" type="datetime1">
              <a:rPr lang="ru-RU"/>
              <a:pPr lvl="0"/>
              <a:t>07.04.2016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AF302A-1FC2-42A8-8768-98CCA1ACD26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0000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1"/>
          <p:cNvSpPr/>
          <p:nvPr/>
        </p:nvSpPr>
        <p:spPr>
          <a:xfrm>
            <a:off x="0" y="4752127"/>
            <a:ext cx="9144000" cy="21129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60"/>
              <a:gd name="f7" fmla="val 1331"/>
              <a:gd name="f8" fmla="val 1066"/>
              <a:gd name="f9" fmla="val 3220"/>
              <a:gd name="f10" fmla="val 1206"/>
              <a:gd name="f11" fmla="val 2250"/>
              <a:gd name="f12" fmla="val 1146"/>
              <a:gd name="f13" fmla="+- 0 0 -90"/>
              <a:gd name="f14" fmla="*/ f3 1 5760"/>
              <a:gd name="f15" fmla="*/ f4 1 1331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5760"/>
              <a:gd name="f24" fmla="*/ f20 1 1331"/>
              <a:gd name="f25" fmla="+- f22 0 f1"/>
              <a:gd name="f26" fmla="*/ 0 1 f23"/>
              <a:gd name="f27" fmla="*/ 1066 1 f24"/>
              <a:gd name="f28" fmla="*/ 1331 1 f24"/>
              <a:gd name="f29" fmla="*/ 5760 1 f23"/>
              <a:gd name="f30" fmla="*/ 0 1 f24"/>
              <a:gd name="f31" fmla="*/ f26 f14 1"/>
              <a:gd name="f32" fmla="*/ f29 f14 1"/>
              <a:gd name="f33" fmla="*/ f28 f15 1"/>
              <a:gd name="f34" fmla="*/ f30 f15 1"/>
              <a:gd name="f35" fmla="*/ f2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1" y="f35"/>
              </a:cxn>
              <a:cxn ang="f25">
                <a:pos x="f31" y="f33"/>
              </a:cxn>
              <a:cxn ang="f25">
                <a:pos x="f32" y="f33"/>
              </a:cxn>
              <a:cxn ang="f25">
                <a:pos x="f32" y="f34"/>
              </a:cxn>
              <a:cxn ang="f25">
                <a:pos x="f31" y="f35"/>
              </a:cxn>
            </a:cxnLst>
            <a:rect l="f31" t="f34" r="f32" b="f33"/>
            <a:pathLst>
              <a:path w="5760" h="1331">
                <a:moveTo>
                  <a:pt x="f5" y="f8"/>
                </a:moveTo>
                <a:lnTo>
                  <a:pt x="f5" y="f7"/>
                </a:lnTo>
                <a:lnTo>
                  <a:pt x="f6" y="f7"/>
                </a:lnTo>
                <a:lnTo>
                  <a:pt x="f6" y="f5"/>
                </a:lnTo>
                <a:cubicBezTo>
                  <a:pt x="f9" y="f10"/>
                  <a:pt x="f11" y="f12"/>
                  <a:pt x="f5" y="f8"/>
                </a:cubicBezTo>
                <a:close/>
              </a:path>
            </a:pathLst>
          </a:custGeom>
          <a:solidFill>
            <a:srgbClr val="7C7C7C">
              <a:alpha val="45000"/>
            </a:srgbClr>
          </a:solidFill>
          <a:ln>
            <a:noFill/>
            <a:prstDash val="solid"/>
          </a:ln>
          <a:effectLst>
            <a:outerShdw dist="44448" dir="162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Полилиния 15"/>
          <p:cNvSpPr/>
          <p:nvPr/>
        </p:nvSpPr>
        <p:spPr>
          <a:xfrm>
            <a:off x="7315200" y="0"/>
            <a:ext cx="182880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14"/>
              <a:gd name="f7" fmla="val 4329"/>
              <a:gd name="f8" fmla="val 9"/>
              <a:gd name="f9" fmla="val 204"/>
              <a:gd name="f10" fmla="val 4327"/>
              <a:gd name="f11" fmla="val 1288"/>
              <a:gd name="f12" fmla="val 3574"/>
              <a:gd name="f13" fmla="val 2082"/>
              <a:gd name="f14" fmla="val 1734"/>
              <a:gd name="f15" fmla="+- 0 0 -90"/>
              <a:gd name="f16" fmla="*/ f3 1 1914"/>
              <a:gd name="f17" fmla="*/ f4 1 432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914"/>
              <a:gd name="f26" fmla="*/ f22 1 4329"/>
              <a:gd name="f27" fmla="*/ 1914 f23 1"/>
              <a:gd name="f28" fmla="*/ 9 f22 1"/>
              <a:gd name="f29" fmla="*/ 4329 f22 1"/>
              <a:gd name="f30" fmla="*/ 204 f23 1"/>
              <a:gd name="f31" fmla="*/ 4327 f22 1"/>
              <a:gd name="f32" fmla="*/ 0 f23 1"/>
              <a:gd name="f33" fmla="*/ 0 f22 1"/>
              <a:gd name="f34" fmla="+- f24 0 f1"/>
              <a:gd name="f35" fmla="*/ f27 1 1914"/>
              <a:gd name="f36" fmla="*/ f28 1 4329"/>
              <a:gd name="f37" fmla="*/ f29 1 4329"/>
              <a:gd name="f38" fmla="*/ f30 1 1914"/>
              <a:gd name="f39" fmla="*/ f31 1 4329"/>
              <a:gd name="f40" fmla="*/ f32 1 1914"/>
              <a:gd name="f41" fmla="*/ f33 1 4329"/>
              <a:gd name="f42" fmla="*/ f18 1 f25"/>
              <a:gd name="f43" fmla="*/ f19 1 f25"/>
              <a:gd name="f44" fmla="*/ f18 1 f26"/>
              <a:gd name="f45" fmla="*/ f20 1 f26"/>
              <a:gd name="f46" fmla="*/ f35 1 f25"/>
              <a:gd name="f47" fmla="*/ f36 1 f26"/>
              <a:gd name="f48" fmla="*/ f37 1 f26"/>
              <a:gd name="f49" fmla="*/ f38 1 f25"/>
              <a:gd name="f50" fmla="*/ f39 1 f26"/>
              <a:gd name="f51" fmla="*/ f40 1 f25"/>
              <a:gd name="f52" fmla="*/ f41 1 f26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7 1"/>
              <a:gd name="f60" fmla="*/ f49 f16 1"/>
              <a:gd name="f61" fmla="*/ f50 f17 1"/>
              <a:gd name="f62" fmla="*/ f51 f16 1"/>
              <a:gd name="f63" fmla="*/ f5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7" y="f59"/>
              </a:cxn>
              <a:cxn ang="f34">
                <a:pos x="f60" y="f61"/>
              </a:cxn>
              <a:cxn ang="f34">
                <a:pos x="f62" y="f63"/>
              </a:cxn>
              <a:cxn ang="f34">
                <a:pos x="f57" y="f58"/>
              </a:cxn>
            </a:cxnLst>
            <a:rect l="f53" t="f56" r="f54" b="f55"/>
            <a:pathLst>
              <a:path w="1914" h="4329">
                <a:moveTo>
                  <a:pt x="f6" y="f8"/>
                </a:moveTo>
                <a:lnTo>
                  <a:pt x="f6" y="f7"/>
                </a:lnTo>
                <a:lnTo>
                  <a:pt x="f9" y="f10"/>
                </a:lnTo>
                <a:cubicBezTo>
                  <a:pt x="f11" y="f12"/>
                  <a:pt x="f13" y="f14"/>
                  <a:pt x="f5" y="f5"/>
                </a:cubicBezTo>
                <a:lnTo>
                  <a:pt x="f6" y="f8"/>
                </a:lnTo>
                <a:close/>
              </a:path>
            </a:pathLst>
          </a:custGeom>
          <a:solidFill>
            <a:srgbClr val="595959">
              <a:alpha val="40000"/>
            </a:srgbClr>
          </a:solidFill>
          <a:ln>
            <a:noFill/>
            <a:prstDash val="solid"/>
          </a:ln>
          <a:effectLst>
            <a:outerShdw dist="50804" dir="108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Заголовок 8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746760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3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9"/>
          <p:cNvSpPr txBox="1">
            <a:spLocks noGrp="1"/>
          </p:cNvSpPr>
          <p:nvPr>
            <p:ph type="dt" sz="half" idx="2"/>
          </p:nvPr>
        </p:nvSpPr>
        <p:spPr>
          <a:xfrm>
            <a:off x="457200" y="6422059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9B9A98"/>
                </a:solidFill>
                <a:uFillTx/>
                <a:latin typeface="Arial"/>
              </a:defRPr>
            </a:lvl1pPr>
          </a:lstStyle>
          <a:p>
            <a:pPr lvl="0"/>
            <a:fld id="{513AF434-3770-455B-8903-000E95776D64}" type="datetime1">
              <a:rPr lang="ru-RU"/>
              <a:pPr lvl="0"/>
              <a:t>07.04.2016</a:t>
            </a:fld>
            <a:endParaRPr lang="ru-RU"/>
          </a:p>
        </p:txBody>
      </p:sp>
      <p:sp>
        <p:nvSpPr>
          <p:cNvPr id="7" name="Нижний колонтитул 21"/>
          <p:cNvSpPr txBox="1">
            <a:spLocks noGrp="1"/>
          </p:cNvSpPr>
          <p:nvPr>
            <p:ph type="ftr" sz="quarter" idx="3"/>
          </p:nvPr>
        </p:nvSpPr>
        <p:spPr>
          <a:xfrm>
            <a:off x="3124203" y="6422059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9B9A98"/>
                </a:solidFill>
                <a:uFillTx/>
                <a:latin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Номер слайда 17"/>
          <p:cNvSpPr txBox="1">
            <a:spLocks noGrp="1"/>
          </p:cNvSpPr>
          <p:nvPr>
            <p:ph type="sldNum" sz="quarter" idx="4"/>
          </p:nvPr>
        </p:nvSpPr>
        <p:spPr>
          <a:xfrm>
            <a:off x="8153403" y="6422059"/>
            <a:ext cx="761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9B9A98"/>
                </a:solidFill>
                <a:uFillTx/>
                <a:latin typeface="Arial"/>
              </a:defRPr>
            </a:lvl1pPr>
          </a:lstStyle>
          <a:p>
            <a:pPr lvl="0"/>
            <a:fld id="{26CFBD58-A776-4A20-B9B7-404478DC3AFB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600" b="0" i="0" u="none" strike="noStrike" kern="1200" cap="none" spc="0" baseline="0">
          <a:solidFill>
            <a:srgbClr val="FFFFFF"/>
          </a:solidFill>
          <a:uFillTx/>
          <a:latin typeface="Franklin Gothic Book"/>
        </a:defRPr>
      </a:lvl1pPr>
    </p:titleStyle>
    <p:bodyStyle>
      <a:lvl1pPr marL="420624" marR="0" lvl="0" indent="-384048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6EA0B0"/>
        </a:buClr>
        <a:buSzPct val="80000"/>
        <a:buFont typeface="Wingdings 2"/>
        <a:buChar char=""/>
        <a:tabLst/>
        <a:defRPr lang="ru-RU" sz="3000" b="0" i="0" u="none" strike="noStrike" kern="1200" cap="none" spc="0" baseline="0">
          <a:solidFill>
            <a:srgbClr val="FFFFFF"/>
          </a:solidFill>
          <a:uFillTx/>
          <a:latin typeface="Arial"/>
        </a:defRPr>
      </a:lvl1pPr>
      <a:lvl2pPr marL="722376" marR="0" lvl="1" indent="-27432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6EA0B0"/>
        </a:buClr>
        <a:buSzPct val="90000"/>
        <a:buFont typeface="Wingdings 2"/>
        <a:buChar char=""/>
        <a:tabLst/>
        <a:defRPr lang="ru-RU" sz="2600" b="0" i="0" u="none" strike="noStrike" kern="1200" cap="none" spc="0" baseline="0">
          <a:solidFill>
            <a:srgbClr val="FFFFFF"/>
          </a:solidFill>
          <a:uFillTx/>
          <a:latin typeface="Arial"/>
        </a:defRPr>
      </a:lvl2pPr>
      <a:lvl3pPr marL="1005840" marR="0" lvl="2" indent="-256032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CCAF0A"/>
        </a:buClr>
        <a:buSzPct val="85000"/>
        <a:buFont typeface="Arial"/>
        <a:buChar char="○"/>
        <a:tabLst/>
        <a:defRPr lang="ru-RU" sz="2400" b="0" i="0" u="none" strike="noStrike" kern="1200" cap="none" spc="0" baseline="0">
          <a:solidFill>
            <a:srgbClr val="FFFFFF"/>
          </a:solidFill>
          <a:uFillTx/>
          <a:latin typeface="Arial"/>
        </a:defRPr>
      </a:lvl3pPr>
      <a:lvl4pPr marL="1280160" marR="0" lvl="3" indent="-237744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8D89A4"/>
        </a:buClr>
        <a:buSzPct val="90000"/>
        <a:buFont typeface="Wingdings 2"/>
        <a:buChar char=""/>
        <a:tabLst/>
        <a:defRPr lang="ru-RU" sz="2000" b="0" i="0" u="none" strike="noStrike" kern="1200" cap="none" spc="0" baseline="0">
          <a:solidFill>
            <a:srgbClr val="FFFFFF"/>
          </a:solidFill>
          <a:uFillTx/>
          <a:latin typeface="Arial"/>
        </a:defRPr>
      </a:lvl4pPr>
      <a:lvl5pPr marL="1490472" marR="0" lvl="4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748560"/>
        </a:buClr>
        <a:buSzPct val="100000"/>
        <a:buFont typeface="Arial"/>
        <a:buChar char="-"/>
        <a:tabLst/>
        <a:defRPr lang="ru-RU" sz="2000" b="0" i="0" u="none" strike="noStrike" kern="1200" cap="none" spc="0" baseline="0">
          <a:solidFill>
            <a:srgbClr val="FFFFFF"/>
          </a:solidFill>
          <a:uFillTx/>
          <a:latin typeface="Aria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8856988" cy="2420888"/>
          </a:xfrm>
        </p:spPr>
        <p:txBody>
          <a:bodyPr anchorCtr="1"/>
          <a:lstStyle/>
          <a:p>
            <a:pPr lvl="0" algn="ctr"/>
            <a:r>
              <a:rPr lang="ru-RU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Аппарат внешней фиксации для кисти и предплечья на основе компонентов, полученных методом  трехмерной печати 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002" y="2204864"/>
            <a:ext cx="8892475" cy="1512170"/>
          </a:xfrm>
        </p:spPr>
        <p:txBody>
          <a:bodyPr anchorCtr="1"/>
          <a:lstStyle/>
          <a:p>
            <a:pPr lvl="0" algn="ctr"/>
            <a:r>
              <a:rPr lang="ru-RU" sz="2100" cap="all" dirty="0"/>
              <a:t>СТОЛЯРОВ </a:t>
            </a:r>
            <a:r>
              <a:rPr lang="ru-RU" sz="2100" cap="all" dirty="0" err="1"/>
              <a:t>и.и</a:t>
            </a:r>
            <a:r>
              <a:rPr lang="ru-RU" sz="2100" cap="all" dirty="0"/>
              <a:t>., КОРОЛЁВ </a:t>
            </a:r>
            <a:r>
              <a:rPr lang="ru-RU" sz="2100" cap="all" dirty="0" err="1"/>
              <a:t>с.б</a:t>
            </a:r>
            <a:r>
              <a:rPr lang="ru-RU" sz="2100" cap="all" dirty="0"/>
              <a:t>.</a:t>
            </a:r>
            <a:endParaRPr lang="ru-RU" sz="2100" dirty="0"/>
          </a:p>
          <a:p>
            <a:pPr lvl="0" algn="ctr"/>
            <a:r>
              <a:rPr lang="ru-RU" sz="2100" dirty="0"/>
              <a:t>ГБУЗ НО «Больница скорой медицинской помощи г. Дзержинск»</a:t>
            </a:r>
          </a:p>
          <a:p>
            <a:pPr lvl="0" algn="ctr"/>
            <a:r>
              <a:rPr lang="ru-RU" sz="2100" dirty="0"/>
              <a:t>ГБОУ ВПО «Нижегородская государственная медицинская академия»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3016"/>
            <a:ext cx="3600000" cy="301080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480051" cy="980730"/>
          </a:xfrm>
        </p:spPr>
        <p:txBody>
          <a:bodyPr/>
          <a:lstStyle/>
          <a:p>
            <a:pPr lvl="0" algn="l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Методы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0" y="908720"/>
            <a:ext cx="2915816" cy="504056"/>
          </a:xfrm>
        </p:spPr>
        <p:txBody>
          <a:bodyPr/>
          <a:lstStyle/>
          <a:p>
            <a:pPr lvl="0" algn="l">
              <a:spcBef>
                <a:spcPts val="900"/>
              </a:spcBef>
            </a:pPr>
            <a:r>
              <a:rPr lang="ru-RU" sz="3600" dirty="0" err="1" smtClean="0"/>
              <a:t>Blender</a:t>
            </a:r>
            <a:r>
              <a:rPr lang="en-US" sz="3600" dirty="0" smtClean="0"/>
              <a:t> 2.76 </a:t>
            </a:r>
            <a:endParaRPr lang="ru-RU" sz="3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6480000" cy="518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330450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480051" cy="980730"/>
          </a:xfrm>
        </p:spPr>
        <p:txBody>
          <a:bodyPr/>
          <a:lstStyle/>
          <a:p>
            <a:pPr lvl="0" algn="l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Методы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0" y="908720"/>
            <a:ext cx="2915816" cy="576064"/>
          </a:xfrm>
        </p:spPr>
        <p:txBody>
          <a:bodyPr/>
          <a:lstStyle/>
          <a:p>
            <a:pPr lvl="0" algn="l">
              <a:spcBef>
                <a:spcPts val="900"/>
              </a:spcBef>
            </a:pPr>
            <a:r>
              <a:rPr lang="en-US" sz="3600" dirty="0" smtClean="0"/>
              <a:t>Slic3R </a:t>
            </a:r>
            <a:r>
              <a:rPr lang="en-US" sz="3600" dirty="0"/>
              <a:t>1</a:t>
            </a:r>
            <a:r>
              <a:rPr lang="ru-RU" sz="3600" dirty="0"/>
              <a:t>.2.9</a:t>
            </a:r>
            <a:r>
              <a:rPr lang="en-US" sz="3600" dirty="0"/>
              <a:t>.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6480000" cy="518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624885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480051" cy="980730"/>
          </a:xfrm>
        </p:spPr>
        <p:txBody>
          <a:bodyPr/>
          <a:lstStyle/>
          <a:p>
            <a:pPr lvl="0" algn="l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Методы</a:t>
            </a:r>
            <a:endParaRPr lang="ru-RU" dirty="0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0" y="908720"/>
            <a:ext cx="8028386" cy="1512168"/>
          </a:xfrm>
        </p:spPr>
        <p:txBody>
          <a:bodyPr/>
          <a:lstStyle/>
          <a:p>
            <a:pPr lvl="0" algn="l">
              <a:spcBef>
                <a:spcPts val="900"/>
              </a:spcBef>
            </a:pPr>
            <a:r>
              <a:rPr lang="ru-RU" sz="2400" dirty="0" smtClean="0"/>
              <a:t>Опорные кольца аппарата изготовлены методом 3</a:t>
            </a:r>
            <a:r>
              <a:rPr lang="en-US" sz="2400" dirty="0" smtClean="0"/>
              <a:t>D-</a:t>
            </a:r>
            <a:r>
              <a:rPr lang="ru-RU" sz="2400" dirty="0" smtClean="0"/>
              <a:t>печати </a:t>
            </a:r>
            <a:r>
              <a:rPr lang="en-US" sz="2400" dirty="0" smtClean="0"/>
              <a:t>FDM (</a:t>
            </a:r>
            <a:r>
              <a:rPr lang="ru-RU" sz="2400" dirty="0" smtClean="0"/>
              <a:t>послойное наплавление </a:t>
            </a:r>
            <a:r>
              <a:rPr lang="ru-RU" sz="2400" dirty="0" err="1" smtClean="0"/>
              <a:t>филамента</a:t>
            </a:r>
            <a:r>
              <a:rPr lang="ru-RU" sz="2400" dirty="0" smtClean="0"/>
              <a:t>) на </a:t>
            </a:r>
            <a:r>
              <a:rPr lang="en-US" sz="2400" dirty="0" smtClean="0"/>
              <a:t>3D</a:t>
            </a:r>
            <a:r>
              <a:rPr lang="ru-RU" sz="2400" dirty="0" smtClean="0"/>
              <a:t>-принтере </a:t>
            </a:r>
            <a:r>
              <a:rPr lang="en-US" sz="2400" dirty="0" err="1" smtClean="0"/>
              <a:t>RepRap</a:t>
            </a:r>
            <a:r>
              <a:rPr lang="en-US" sz="2400" dirty="0" smtClean="0"/>
              <a:t> </a:t>
            </a:r>
            <a:r>
              <a:rPr lang="en-US" sz="2400" dirty="0" err="1" smtClean="0"/>
              <a:t>Prusa</a:t>
            </a:r>
            <a:r>
              <a:rPr lang="en-US" sz="2400" dirty="0" smtClean="0"/>
              <a:t> i3 </a:t>
            </a:r>
            <a:r>
              <a:rPr lang="ru-RU" sz="2400" dirty="0" smtClean="0"/>
              <a:t>из пластика PLA, ABS</a:t>
            </a:r>
            <a:r>
              <a:rPr lang="en-US" sz="2400" dirty="0" smtClean="0"/>
              <a:t>, HIPS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04863"/>
            <a:ext cx="3600000" cy="40634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780928"/>
            <a:ext cx="3851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900"/>
              </a:spcBef>
            </a:pP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RepRap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открытый проект, имеющий огромные возможности в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кастомизации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 возможностью изменения размеров области печати, использования разнообразных материалов, использования одновременно нескольких материалов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81689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480051" cy="1484784"/>
          </a:xfrm>
        </p:spPr>
        <p:txBody>
          <a:bodyPr/>
          <a:lstStyle/>
          <a:p>
            <a:pPr lvl="0" algn="l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Результаты: опорные кольца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-13862" y="1484784"/>
            <a:ext cx="8028386" cy="1080120"/>
          </a:xfrm>
        </p:spPr>
        <p:txBody>
          <a:bodyPr/>
          <a:lstStyle/>
          <a:p>
            <a:pPr lvl="0" algn="l">
              <a:spcBef>
                <a:spcPts val="900"/>
              </a:spcBef>
            </a:pPr>
            <a:r>
              <a:rPr lang="ru-RU" sz="2400" dirty="0" smtClean="0"/>
              <a:t>Оси </a:t>
            </a:r>
            <a:r>
              <a:rPr lang="ru-RU" sz="2400" dirty="0"/>
              <a:t>отверстий не перпендикулярны плоскости кольца, как у аппарата </a:t>
            </a:r>
            <a:r>
              <a:rPr lang="ru-RU" sz="2400" dirty="0" err="1"/>
              <a:t>Илизарова</a:t>
            </a:r>
            <a:r>
              <a:rPr lang="ru-RU" sz="2400" dirty="0"/>
              <a:t>, а лежат в плоскости опорного кольца соосно спицам.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7352"/>
            <a:ext cx="4049162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2997352"/>
            <a:ext cx="1279029" cy="36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01632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480051" cy="1412776"/>
          </a:xfrm>
        </p:spPr>
        <p:txBody>
          <a:bodyPr/>
          <a:lstStyle/>
          <a:p>
            <a:pPr lvl="0" algn="l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Результаты: спицефиксаторы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4991" y="1556792"/>
            <a:ext cx="8028386" cy="1008112"/>
          </a:xfrm>
        </p:spPr>
        <p:txBody>
          <a:bodyPr/>
          <a:lstStyle/>
          <a:p>
            <a:pPr lvl="0" algn="l">
              <a:spcBef>
                <a:spcPts val="900"/>
              </a:spcBef>
            </a:pPr>
            <a:r>
              <a:rPr lang="ru-RU" sz="2400" dirty="0"/>
              <a:t>Такая конструкция колец позволяет использовать предлагаемые спицефиксаторы с функцией натяжения спиц.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2880000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57232"/>
            <a:ext cx="288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0912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107845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480051" cy="1412776"/>
          </a:xfrm>
        </p:spPr>
        <p:txBody>
          <a:bodyPr/>
          <a:lstStyle/>
          <a:p>
            <a:pPr lvl="0" algn="l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Результаты: узел скольжения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0" y="1412776"/>
            <a:ext cx="8028386" cy="2160240"/>
          </a:xfrm>
        </p:spPr>
        <p:txBody>
          <a:bodyPr/>
          <a:lstStyle/>
          <a:p>
            <a:pPr lvl="0" algn="l">
              <a:spcBef>
                <a:spcPts val="900"/>
              </a:spcBef>
            </a:pPr>
            <a:r>
              <a:rPr lang="ru-RU" sz="2400" dirty="0"/>
              <a:t>За счет измененной конструкции опорных колец и использования в качестве штанг аппарата одной резьбовой шпильки и двух гладких стержней-направляющих в сочетании с подшипниками скольжения  облегчена простая дистракция по оси конечности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73016"/>
            <a:ext cx="3600000" cy="30108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332814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480051" cy="836712"/>
          </a:xfrm>
        </p:spPr>
        <p:txBody>
          <a:bodyPr/>
          <a:lstStyle/>
          <a:p>
            <a:pPr lvl="0" algn="l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Выводы: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07504" y="764704"/>
            <a:ext cx="8028386" cy="2232248"/>
          </a:xfrm>
        </p:spPr>
        <p:txBody>
          <a:bodyPr/>
          <a:lstStyle/>
          <a:p>
            <a:pPr algn="l"/>
            <a:r>
              <a:rPr lang="ru-RU" sz="2400" dirty="0"/>
              <a:t>Созданный </a:t>
            </a:r>
            <a:r>
              <a:rPr lang="ru-RU" sz="2400" dirty="0" smtClean="0"/>
              <a:t>образец имеет  </a:t>
            </a:r>
            <a:r>
              <a:rPr lang="ru-RU" sz="2400" dirty="0"/>
              <a:t>характеристики, </a:t>
            </a:r>
            <a:r>
              <a:rPr lang="ru-RU" sz="2400" dirty="0" smtClean="0"/>
              <a:t>позволяющие использовать его </a:t>
            </a:r>
            <a:r>
              <a:rPr lang="ru-RU" sz="2400" dirty="0"/>
              <a:t>как АВФ в лечении переломов и некоторых заболеваний предплечья, кисти, но для внедрения в практику необходимо проведение дальнейших исследований, проектных работ и усовершенствования.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73016"/>
            <a:ext cx="3600000" cy="30108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846636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480051" cy="2060847"/>
          </a:xfrm>
        </p:spPr>
        <p:txBody>
          <a:bodyPr/>
          <a:lstStyle/>
          <a:p>
            <a:pPr lvl="0" algn="l"/>
            <a:r>
              <a:rPr lang="ru-RU" sz="41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Успешное Использование 3</a:t>
            </a:r>
            <a:r>
              <a:rPr lang="en-US" sz="41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D-</a:t>
            </a:r>
            <a:r>
              <a:rPr lang="ru-RU" sz="41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печати в медицине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07506" y="1988838"/>
            <a:ext cx="8028386" cy="576062"/>
          </a:xfrm>
        </p:spPr>
        <p:txBody>
          <a:bodyPr/>
          <a:lstStyle/>
          <a:p>
            <a:pPr lvl="0" algn="l">
              <a:spcBef>
                <a:spcPts val="900"/>
              </a:spcBef>
            </a:pPr>
            <a:r>
              <a:rPr lang="ru-RU" sz="3600"/>
              <a:t>«Здравпринт»-ортезирование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3600000" cy="202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3600000" cy="27000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480051" cy="2060847"/>
          </a:xfrm>
        </p:spPr>
        <p:txBody>
          <a:bodyPr/>
          <a:lstStyle/>
          <a:p>
            <a:pPr lvl="0" algn="l"/>
            <a:r>
              <a:rPr lang="ru-RU" sz="41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Успешное Использование 3</a:t>
            </a:r>
            <a:r>
              <a:rPr lang="en-US" sz="41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D-</a:t>
            </a:r>
            <a:r>
              <a:rPr lang="ru-RU" sz="41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печати в медицине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251520" y="2780928"/>
            <a:ext cx="3744414" cy="1800202"/>
          </a:xfrm>
        </p:spPr>
        <p:txBody>
          <a:bodyPr/>
          <a:lstStyle/>
          <a:p>
            <a:pPr lvl="0" algn="l">
              <a:spcBef>
                <a:spcPts val="900"/>
              </a:spcBef>
            </a:pPr>
            <a:r>
              <a:rPr lang="ru-RU" sz="3600" dirty="0"/>
              <a:t>«</a:t>
            </a:r>
            <a:r>
              <a:rPr lang="en-US" sz="3600" dirty="0"/>
              <a:t>Can-Touch.ru</a:t>
            </a:r>
            <a:r>
              <a:rPr lang="ru-RU" sz="3600" dirty="0"/>
              <a:t>»-индивидуальное протезирование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0928"/>
            <a:ext cx="2143125" cy="28575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480051" cy="2060847"/>
          </a:xfrm>
        </p:spPr>
        <p:txBody>
          <a:bodyPr/>
          <a:lstStyle/>
          <a:p>
            <a:pPr lvl="0" algn="l"/>
            <a:r>
              <a:rPr lang="ru-RU" sz="41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Успешное Использование 3</a:t>
            </a:r>
            <a:r>
              <a:rPr lang="en-US" sz="41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D-</a:t>
            </a:r>
            <a:r>
              <a:rPr lang="ru-RU" sz="41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печати в медицине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07506" y="1988838"/>
            <a:ext cx="8028386" cy="1584178"/>
          </a:xfrm>
        </p:spPr>
        <p:txBody>
          <a:bodyPr/>
          <a:lstStyle/>
          <a:p>
            <a:pPr lvl="0" algn="l">
              <a:spcBef>
                <a:spcPts val="900"/>
              </a:spcBef>
            </a:pPr>
            <a:r>
              <a:rPr lang="ru-RU" sz="3600" dirty="0"/>
              <a:t>ННИИТО, </a:t>
            </a:r>
            <a:r>
              <a:rPr lang="ru-RU" sz="3600" dirty="0" smtClean="0"/>
              <a:t>индивидуальные </a:t>
            </a:r>
            <a:r>
              <a:rPr lang="ru-RU" sz="3600" dirty="0" err="1" smtClean="0"/>
              <a:t>костнозамещающие</a:t>
            </a:r>
            <a:r>
              <a:rPr lang="ru-RU" sz="3600" dirty="0" smtClean="0"/>
              <a:t> </a:t>
            </a:r>
            <a:r>
              <a:rPr lang="ru-RU" sz="3600" dirty="0" err="1" smtClean="0"/>
              <a:t>импланты</a:t>
            </a:r>
            <a:r>
              <a:rPr lang="ru-RU" sz="3600" dirty="0" smtClean="0"/>
              <a:t> «</a:t>
            </a:r>
            <a:r>
              <a:rPr lang="ru-RU" sz="3600" dirty="0" err="1" smtClean="0"/>
              <a:t>Рекост</a:t>
            </a:r>
            <a:r>
              <a:rPr lang="ru-RU" sz="3600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8960"/>
            <a:ext cx="5400000" cy="3562185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480051" cy="2060847"/>
          </a:xfrm>
        </p:spPr>
        <p:txBody>
          <a:bodyPr/>
          <a:lstStyle/>
          <a:p>
            <a:pPr lvl="0" algn="l"/>
            <a:r>
              <a:rPr lang="ru-RU" sz="41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Применительно к теме Аппаратов внешней фиксации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07506" y="1988838"/>
            <a:ext cx="8028386" cy="1584177"/>
          </a:xfrm>
        </p:spPr>
        <p:txBody>
          <a:bodyPr/>
          <a:lstStyle/>
          <a:p>
            <a:pPr lvl="0" algn="l">
              <a:spcBef>
                <a:spcPts val="900"/>
              </a:spcBef>
            </a:pPr>
            <a:r>
              <a:rPr lang="ru-RU" sz="2400" dirty="0"/>
              <a:t>Проект китайских коллег:</a:t>
            </a:r>
          </a:p>
          <a:p>
            <a:pPr lvl="0" algn="l">
              <a:spcBef>
                <a:spcPts val="900"/>
              </a:spcBef>
            </a:pPr>
            <a:r>
              <a:rPr lang="en-US" sz="2400" dirty="0" err="1"/>
              <a:t>Qiao</a:t>
            </a:r>
            <a:r>
              <a:rPr lang="en-US" sz="2400" dirty="0"/>
              <a:t> F. Application of 3D printed customized external </a:t>
            </a:r>
            <a:r>
              <a:rPr lang="en-US" sz="2400" dirty="0" err="1"/>
              <a:t>fixator</a:t>
            </a:r>
            <a:r>
              <a:rPr lang="en-US" sz="2400" dirty="0"/>
              <a:t> in fracture </a:t>
            </a:r>
            <a:r>
              <a:rPr lang="en-US" sz="2400" dirty="0" smtClean="0"/>
              <a:t>reduction</a:t>
            </a:r>
            <a:r>
              <a:rPr lang="ru-RU" sz="2400" dirty="0" smtClean="0"/>
              <a:t> </a:t>
            </a:r>
            <a:r>
              <a:rPr lang="en-US" sz="2400" dirty="0" smtClean="0"/>
              <a:t>/ </a:t>
            </a:r>
            <a:r>
              <a:rPr lang="en-US" sz="2400" dirty="0" err="1"/>
              <a:t>Qiao</a:t>
            </a:r>
            <a:r>
              <a:rPr lang="en-US" sz="2400" dirty="0"/>
              <a:t> F, Li D, Jin Z, </a:t>
            </a:r>
            <a:r>
              <a:rPr lang="en-US" sz="2400" dirty="0" err="1"/>
              <a:t>Gao</a:t>
            </a:r>
            <a:r>
              <a:rPr lang="en-US" sz="2400" dirty="0"/>
              <a:t> Y, Zhou T, He J, Cheng L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5" name="Рисунок 4" descr="FengQiaoE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717032"/>
            <a:ext cx="5211441" cy="2564157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480051" cy="980730"/>
          </a:xfrm>
        </p:spPr>
        <p:txBody>
          <a:bodyPr/>
          <a:lstStyle/>
          <a:p>
            <a:pPr lvl="0" algn="l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Задачи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0" y="1052739"/>
            <a:ext cx="8028386" cy="1512165"/>
          </a:xfrm>
        </p:spPr>
        <p:txBody>
          <a:bodyPr/>
          <a:lstStyle/>
          <a:p>
            <a:pPr lvl="0" algn="l">
              <a:spcBef>
                <a:spcPts val="900"/>
              </a:spcBef>
            </a:pPr>
            <a:r>
              <a:rPr lang="ru-RU" sz="2400" dirty="0"/>
              <a:t>1) использование 3</a:t>
            </a:r>
            <a:r>
              <a:rPr lang="en-US" sz="2400" dirty="0"/>
              <a:t>D</a:t>
            </a:r>
            <a:r>
              <a:rPr lang="ru-RU" sz="2400" dirty="0"/>
              <a:t>-печати, как метода, повышающего доступность и позволяющего индивидуализировать АВФ, быстро внедрить конструктивные изменения</a:t>
            </a:r>
          </a:p>
        </p:txBody>
      </p:sp>
      <p:pic>
        <p:nvPicPr>
          <p:cNvPr id="4" name="Рисунок 3" descr="Pri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212976"/>
            <a:ext cx="5400000" cy="304425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480051" cy="980730"/>
          </a:xfrm>
        </p:spPr>
        <p:txBody>
          <a:bodyPr/>
          <a:lstStyle/>
          <a:p>
            <a:pPr lvl="0" algn="l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Задачи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0" y="1052739"/>
            <a:ext cx="8028386" cy="1656181"/>
          </a:xfrm>
        </p:spPr>
        <p:txBody>
          <a:bodyPr/>
          <a:lstStyle/>
          <a:p>
            <a:pPr lvl="0" algn="l">
              <a:spcBef>
                <a:spcPts val="900"/>
              </a:spcBef>
            </a:pPr>
            <a:r>
              <a:rPr lang="ru-RU" sz="2400" dirty="0"/>
              <a:t>2</a:t>
            </a:r>
            <a:r>
              <a:rPr lang="ru-RU" sz="2400" dirty="0" smtClean="0"/>
              <a:t>) облегчение </a:t>
            </a:r>
            <a:r>
              <a:rPr lang="ru-RU" sz="2400" dirty="0" err="1" smtClean="0"/>
              <a:t>дистракции</a:t>
            </a:r>
            <a:r>
              <a:rPr lang="ru-RU" sz="2400" dirty="0" smtClean="0"/>
              <a:t> или компрессии по оси конечности в АВФ. В случае стандартного аппарата необходимо изменять положение от 4 до 8 гаек на 2-4 штангах аппарата</a:t>
            </a:r>
            <a:endParaRPr lang="ru-RU" sz="2400" dirty="0"/>
          </a:p>
        </p:txBody>
      </p:sp>
      <p:pic>
        <p:nvPicPr>
          <p:cNvPr id="6" name="Рисунок 5" descr="apparat_ilizarova-forea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852936"/>
            <a:ext cx="5400000" cy="36004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480051" cy="980730"/>
          </a:xfrm>
        </p:spPr>
        <p:txBody>
          <a:bodyPr/>
          <a:lstStyle/>
          <a:p>
            <a:pPr lvl="0" algn="l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Задачи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0" y="908720"/>
            <a:ext cx="8028386" cy="2880320"/>
          </a:xfrm>
        </p:spPr>
        <p:txBody>
          <a:bodyPr/>
          <a:lstStyle/>
          <a:p>
            <a:pPr lvl="0" algn="l">
              <a:spcBef>
                <a:spcPts val="900"/>
              </a:spcBef>
            </a:pPr>
            <a:r>
              <a:rPr lang="ru-RU" sz="3600" dirty="0"/>
              <a:t>3) упрощение натяжения и фиксации спиц к опорам аппарата внешней фиксации, перемещения вдоль своей оси спиц с упорной площадкой с целью репозиции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94909887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480051" cy="980730"/>
          </a:xfrm>
        </p:spPr>
        <p:txBody>
          <a:bodyPr/>
          <a:lstStyle/>
          <a:p>
            <a:pPr lvl="0" algn="l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Методы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0" y="908720"/>
            <a:ext cx="8028386" cy="4176464"/>
          </a:xfrm>
        </p:spPr>
        <p:txBody>
          <a:bodyPr/>
          <a:lstStyle/>
          <a:p>
            <a:pPr lvl="0" algn="l">
              <a:spcBef>
                <a:spcPts val="900"/>
              </a:spcBef>
            </a:pPr>
            <a:r>
              <a:rPr lang="ru-RU" sz="3600" dirty="0"/>
              <a:t>В проектировании </a:t>
            </a:r>
            <a:r>
              <a:rPr lang="ru-RU" sz="3600" dirty="0" smtClean="0"/>
              <a:t>использовалось </a:t>
            </a:r>
            <a:r>
              <a:rPr lang="ru-RU" sz="3600" dirty="0"/>
              <a:t>свободное программное обеспечение: </a:t>
            </a:r>
            <a:endParaRPr lang="ru-RU" sz="3600" dirty="0" smtClean="0"/>
          </a:p>
          <a:p>
            <a:pPr marL="457200" lvl="0" indent="-457200" algn="l">
              <a:spcBef>
                <a:spcPts val="900"/>
              </a:spcBef>
              <a:buFont typeface="Wingdings" pitchFamily="2" charset="2"/>
              <a:buChar char="q"/>
            </a:pPr>
            <a:r>
              <a:rPr lang="ru-RU" sz="3600" dirty="0" smtClean="0"/>
              <a:t>редактор </a:t>
            </a:r>
            <a:r>
              <a:rPr lang="ru-RU" sz="3600" dirty="0"/>
              <a:t>трехмерной графики </a:t>
            </a:r>
            <a:r>
              <a:rPr lang="ru-RU" sz="3600" dirty="0" err="1"/>
              <a:t>Blender</a:t>
            </a:r>
            <a:r>
              <a:rPr lang="en-US" sz="3600" dirty="0"/>
              <a:t> </a:t>
            </a:r>
            <a:r>
              <a:rPr lang="en-US" sz="3600" dirty="0" smtClean="0"/>
              <a:t>2.76 </a:t>
            </a:r>
            <a:endParaRPr lang="ru-RU" sz="3600" dirty="0" smtClean="0"/>
          </a:p>
          <a:p>
            <a:pPr marL="457200" lvl="0" indent="-457200" algn="l">
              <a:spcBef>
                <a:spcPts val="900"/>
              </a:spcBef>
              <a:buFont typeface="Wingdings" pitchFamily="2" charset="2"/>
              <a:buChar char="q"/>
            </a:pPr>
            <a:r>
              <a:rPr lang="ru-RU" sz="3600" dirty="0" smtClean="0"/>
              <a:t>для </a:t>
            </a:r>
            <a:r>
              <a:rPr lang="ru-RU" sz="3600" dirty="0"/>
              <a:t>подготовки </a:t>
            </a:r>
            <a:r>
              <a:rPr lang="en-US" sz="3600" dirty="0" smtClean="0"/>
              <a:t>3D-</a:t>
            </a:r>
            <a:r>
              <a:rPr lang="ru-RU" sz="3600" dirty="0" smtClean="0"/>
              <a:t>модели </a:t>
            </a:r>
            <a:r>
              <a:rPr lang="ru-RU" sz="3600" dirty="0"/>
              <a:t>к печати </a:t>
            </a:r>
            <a:r>
              <a:rPr lang="en-US" sz="3600" smtClean="0"/>
              <a:t>-</a:t>
            </a:r>
            <a:r>
              <a:rPr lang="ru-RU" sz="3600" smtClean="0"/>
              <a:t> </a:t>
            </a:r>
            <a:r>
              <a:rPr lang="en-US" sz="3600" dirty="0"/>
              <a:t>Slic3R 1</a:t>
            </a:r>
            <a:r>
              <a:rPr lang="ru-RU" sz="3600" dirty="0"/>
              <a:t>.2.9</a:t>
            </a:r>
            <a:r>
              <a:rPr lang="en-US" sz="3600" dirty="0"/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94544269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440</TotalTime>
  <Words>397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Аппарат внешней фиксации для кисти и предплечья на основе компонентов, полученных методом  трехмерной печати </vt:lpstr>
      <vt:lpstr>Успешное Использование 3D-печати в медицине</vt:lpstr>
      <vt:lpstr>Успешное Использование 3D-печати в медицине</vt:lpstr>
      <vt:lpstr>Успешное Использование 3D-печати в медицине</vt:lpstr>
      <vt:lpstr>Применительно к теме Аппаратов внешней фиксации</vt:lpstr>
      <vt:lpstr>Задачи</vt:lpstr>
      <vt:lpstr>Задачи</vt:lpstr>
      <vt:lpstr>Задачи</vt:lpstr>
      <vt:lpstr>Методы</vt:lpstr>
      <vt:lpstr>Методы</vt:lpstr>
      <vt:lpstr>Методы</vt:lpstr>
      <vt:lpstr>Методы</vt:lpstr>
      <vt:lpstr>Результаты: опорные кольца</vt:lpstr>
      <vt:lpstr>Результаты: спицефиксаторы</vt:lpstr>
      <vt:lpstr>Результаты: узел скольжения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Аппарат внешней фиксации для кисти и предплечья на основе компонентов, полученных методом  трехмерной печати</dc:title>
  <dc:creator>Travma-3</dc:creator>
  <cp:lastModifiedBy>Ilya</cp:lastModifiedBy>
  <cp:revision>28</cp:revision>
  <dcterms:created xsi:type="dcterms:W3CDTF">2016-03-26T14:48:51Z</dcterms:created>
  <dcterms:modified xsi:type="dcterms:W3CDTF">2016-04-07T20:53:49Z</dcterms:modified>
</cp:coreProperties>
</file>